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ubik Light"/>
      <p:regular r:id="rId32"/>
      <p:bold r:id="rId33"/>
      <p:italic r:id="rId34"/>
      <p:boldItalic r:id="rId35"/>
    </p:embeddedFont>
    <p:embeddedFont>
      <p:font typeface="Montserrat Black"/>
      <p:bold r:id="rId36"/>
      <p:boldItalic r:id="rId37"/>
    </p:embeddedFont>
    <p:embeddedFont>
      <p:font typeface="Rubik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italic.fntdata"/><Relationship Id="rId20" Type="http://schemas.openxmlformats.org/officeDocument/2006/relationships/slide" Target="slides/slide14.xml"/><Relationship Id="rId41" Type="http://schemas.openxmlformats.org/officeDocument/2006/relationships/font" Target="fonts/Rubik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ubikLight-bold.fntdata"/><Relationship Id="rId10" Type="http://schemas.openxmlformats.org/officeDocument/2006/relationships/slide" Target="slides/slide4.xml"/><Relationship Id="rId32" Type="http://schemas.openxmlformats.org/officeDocument/2006/relationships/font" Target="fonts/RubikLight-regular.fntdata"/><Relationship Id="rId13" Type="http://schemas.openxmlformats.org/officeDocument/2006/relationships/slide" Target="slides/slide7.xml"/><Relationship Id="rId35" Type="http://schemas.openxmlformats.org/officeDocument/2006/relationships/font" Target="fonts/Rubik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RubikLight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Black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Black-bold.fntdata"/><Relationship Id="rId17" Type="http://schemas.openxmlformats.org/officeDocument/2006/relationships/slide" Target="slides/slide11.xml"/><Relationship Id="rId39" Type="http://schemas.openxmlformats.org/officeDocument/2006/relationships/font" Target="fonts/Rubik-bold.fntdata"/><Relationship Id="rId16" Type="http://schemas.openxmlformats.org/officeDocument/2006/relationships/slide" Target="slides/slide10.xml"/><Relationship Id="rId38" Type="http://schemas.openxmlformats.org/officeDocument/2006/relationships/font" Target="fonts/Rubik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61abe3adb_2_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961abe3adb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c2d6ccb1a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3c2d6ccb1a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c2d6ccb1a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3c2d6ccb1a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c2d6ccb1a_2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3c2d6ccb1a_2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c2d6ccb1a_2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3c2d6ccb1a_2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c2d6ccb1a_2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3c2d6ccb1a_2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c2d6ccb1a_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3c2d6ccb1a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c2d6ccb1a_2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3c2d6ccb1a_2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961abe3adb_2_3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961abe3adb_2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c2d6ccb1a_1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3c2d6ccb1a_1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c2d6ccb1a_3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3c2d6ccb1a_3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61abe3adb_2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961abe3adb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c2d6ccb1a_1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3c2d6ccb1a_1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c2d6ccb1a_1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3c2d6ccb1a_1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2d6ccb1a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2d6ccb1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3c2d6ccb1a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3c2d6ccb1a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c2d6ccb1a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3c2d6ccb1a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61abe3adb_2_7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961abe3adb_2_7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c2d6ccb1a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3c2d6ccb1a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c2d6ccb1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3c2d6ccb1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c2d6ccb1a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3c2d6ccb1a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c2d6ccb1a_3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3c2d6ccb1a_3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c2d6ccb1a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3c2d6ccb1a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c2d6ccb1a_3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3c2d6ccb1a_3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c2d6ccb1a_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3c2d6ccb1a_3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1590971" y="-928"/>
            <a:ext cx="7552106" cy="5143500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53" name="Google Shape;53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7010" y="274267"/>
            <a:ext cx="3691289" cy="4594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0" y="-928"/>
            <a:ext cx="5334000" cy="3632819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3810000" y="-928"/>
            <a:ext cx="5334000" cy="3632819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7"/>
          <p:cNvSpPr/>
          <p:nvPr/>
        </p:nvSpPr>
        <p:spPr>
          <a:xfrm rot="10800000">
            <a:off x="0" y="3800654"/>
            <a:ext cx="1971675" cy="1342846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7172325" y="1"/>
            <a:ext cx="1971675" cy="1342846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 flipH="1">
            <a:off x="0" y="0"/>
            <a:ext cx="3466018" cy="2360596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71" name="Google Shape;71;p18"/>
          <p:cNvSpPr/>
          <p:nvPr>
            <p:ph idx="2" type="pic"/>
          </p:nvPr>
        </p:nvSpPr>
        <p:spPr>
          <a:xfrm>
            <a:off x="387110" y="382360"/>
            <a:ext cx="8366366" cy="2256065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72" name="Google Shape;72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/>
          <p:nvPr/>
        </p:nvSpPr>
        <p:spPr>
          <a:xfrm flipH="1" rot="10800000">
            <a:off x="5677982" y="2782904"/>
            <a:ext cx="3466018" cy="2360596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9"/>
          <p:cNvSpPr/>
          <p:nvPr/>
        </p:nvSpPr>
        <p:spPr>
          <a:xfrm>
            <a:off x="6158075" y="-928"/>
            <a:ext cx="2985925" cy="2033619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 rot="10800000">
            <a:off x="0" y="1510681"/>
            <a:ext cx="5334000" cy="3632819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1" name="Google Shape;81;p20"/>
          <p:cNvSpPr/>
          <p:nvPr>
            <p:ph idx="2" type="pic"/>
          </p:nvPr>
        </p:nvSpPr>
        <p:spPr>
          <a:xfrm>
            <a:off x="449579" y="462253"/>
            <a:ext cx="3594012" cy="4216335"/>
          </a:xfrm>
          <a:prstGeom prst="roundRect">
            <a:avLst>
              <a:gd fmla="val 8760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82" name="Google Shape;82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0"/>
          <p:cNvSpPr/>
          <p:nvPr/>
        </p:nvSpPr>
        <p:spPr>
          <a:xfrm>
            <a:off x="5984002" y="-928"/>
            <a:ext cx="3159998" cy="2152174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>
            <p:ph idx="2" type="pic"/>
          </p:nvPr>
        </p:nvSpPr>
        <p:spPr>
          <a:xfrm>
            <a:off x="3533775" y="1328995"/>
            <a:ext cx="2076450" cy="207645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21"/>
          <p:cNvSpPr/>
          <p:nvPr>
            <p:ph idx="3" type="pic"/>
          </p:nvPr>
        </p:nvSpPr>
        <p:spPr>
          <a:xfrm>
            <a:off x="723900" y="1328995"/>
            <a:ext cx="2076450" cy="207645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21"/>
          <p:cNvSpPr/>
          <p:nvPr>
            <p:ph idx="4" type="pic"/>
          </p:nvPr>
        </p:nvSpPr>
        <p:spPr>
          <a:xfrm>
            <a:off x="6343650" y="1328995"/>
            <a:ext cx="2076450" cy="207645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89" name="Google Shape;8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1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1"/>
          <p:cNvSpPr/>
          <p:nvPr/>
        </p:nvSpPr>
        <p:spPr>
          <a:xfrm rot="10800000">
            <a:off x="0" y="3678355"/>
            <a:ext cx="2151246" cy="1465145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92" name="Google Shape;92;p21"/>
          <p:cNvSpPr/>
          <p:nvPr/>
        </p:nvSpPr>
        <p:spPr>
          <a:xfrm flipH="1" rot="10800000">
            <a:off x="6992754" y="3678355"/>
            <a:ext cx="2151246" cy="1465145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6172200" y="-928"/>
            <a:ext cx="2971800" cy="2023999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95" name="Google Shape;95;p22"/>
          <p:cNvSpPr/>
          <p:nvPr/>
        </p:nvSpPr>
        <p:spPr>
          <a:xfrm rot="10800000">
            <a:off x="-1" y="748063"/>
            <a:ext cx="6453739" cy="4395437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96" name="Google Shape;96;p22"/>
          <p:cNvSpPr/>
          <p:nvPr>
            <p:ph idx="2" type="pic"/>
          </p:nvPr>
        </p:nvSpPr>
        <p:spPr>
          <a:xfrm>
            <a:off x="648380" y="1725385"/>
            <a:ext cx="2406390" cy="136785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97" name="Google Shape;97;p22"/>
          <p:cNvSpPr/>
          <p:nvPr>
            <p:ph idx="3" type="pic"/>
          </p:nvPr>
        </p:nvSpPr>
        <p:spPr>
          <a:xfrm>
            <a:off x="3368805" y="1725385"/>
            <a:ext cx="2406390" cy="136785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98" name="Google Shape;98;p22"/>
          <p:cNvSpPr/>
          <p:nvPr>
            <p:ph idx="4" type="pic"/>
          </p:nvPr>
        </p:nvSpPr>
        <p:spPr>
          <a:xfrm>
            <a:off x="6089231" y="1725385"/>
            <a:ext cx="2406390" cy="136785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99" name="Google Shape;99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/>
          <p:nvPr/>
        </p:nvSpPr>
        <p:spPr>
          <a:xfrm flipH="1">
            <a:off x="0" y="-928"/>
            <a:ext cx="5334000" cy="3632819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05" name="Google Shape;105;p23"/>
          <p:cNvSpPr/>
          <p:nvPr/>
        </p:nvSpPr>
        <p:spPr>
          <a:xfrm flipH="1" rot="10800000">
            <a:off x="5911169" y="2941721"/>
            <a:ext cx="3232831" cy="2201779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/>
          <p:nvPr/>
        </p:nvSpPr>
        <p:spPr>
          <a:xfrm>
            <a:off x="5911169" y="0"/>
            <a:ext cx="3232831" cy="2201779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8" name="Google Shape;108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4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4"/>
          <p:cNvSpPr/>
          <p:nvPr>
            <p:ph idx="2" type="pic"/>
          </p:nvPr>
        </p:nvSpPr>
        <p:spPr>
          <a:xfrm>
            <a:off x="5905932" y="614815"/>
            <a:ext cx="1771218" cy="3913870"/>
          </a:xfrm>
          <a:prstGeom prst="roundRect">
            <a:avLst>
              <a:gd fmla="val 2043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1" name="Google Shape;111;p24"/>
          <p:cNvSpPr/>
          <p:nvPr/>
        </p:nvSpPr>
        <p:spPr>
          <a:xfrm rot="10800000">
            <a:off x="0" y="1701882"/>
            <a:ext cx="5053263" cy="3441617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/>
          <p:nvPr/>
        </p:nvSpPr>
        <p:spPr>
          <a:xfrm flipH="1">
            <a:off x="0" y="0"/>
            <a:ext cx="3232831" cy="2201779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14" name="Google Shape;114;p25"/>
          <p:cNvSpPr/>
          <p:nvPr/>
        </p:nvSpPr>
        <p:spPr>
          <a:xfrm flipH="1" rot="10800000">
            <a:off x="4090736" y="1701882"/>
            <a:ext cx="5053263" cy="3441617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5" name="Google Shape;115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5"/>
          <p:cNvSpPr/>
          <p:nvPr>
            <p:ph idx="2" type="pic"/>
          </p:nvPr>
        </p:nvSpPr>
        <p:spPr>
          <a:xfrm>
            <a:off x="1030705" y="832333"/>
            <a:ext cx="5241013" cy="3417591"/>
          </a:xfrm>
          <a:prstGeom prst="roundRect">
            <a:avLst>
              <a:gd fmla="val 3110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/>
          <p:nvPr/>
        </p:nvSpPr>
        <p:spPr>
          <a:xfrm>
            <a:off x="5911169" y="0"/>
            <a:ext cx="3232831" cy="2201779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20" name="Google Shape;120;p26"/>
          <p:cNvSpPr/>
          <p:nvPr/>
        </p:nvSpPr>
        <p:spPr>
          <a:xfrm flipH="1">
            <a:off x="0" y="0"/>
            <a:ext cx="3232831" cy="2201779"/>
          </a:xfrm>
          <a:custGeom>
            <a:rect b="b" l="l" r="r" t="t"/>
            <a:pathLst>
              <a:path extrusionOk="0" h="6858000" w="10069474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0">
                <a:srgbClr val="DBEAFF"/>
              </a:gs>
              <a:gs pos="100000">
                <a:srgbClr val="F5F7FC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21" name="Google Shape;121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6"/>
          <p:cNvSpPr/>
          <p:nvPr>
            <p:ph idx="2" type="pic"/>
          </p:nvPr>
        </p:nvSpPr>
        <p:spPr>
          <a:xfrm>
            <a:off x="3341288" y="1392391"/>
            <a:ext cx="5055299" cy="2899336"/>
          </a:xfrm>
          <a:prstGeom prst="roundRect">
            <a:avLst>
              <a:gd fmla="val 1816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4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>
            <a:hlinkClick r:id="rId4"/>
          </p:cNvPr>
          <p:cNvSpPr txBox="1"/>
          <p:nvPr/>
        </p:nvSpPr>
        <p:spPr>
          <a:xfrm>
            <a:off x="3136204" y="5232974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/>
        </p:nvSpPr>
        <p:spPr>
          <a:xfrm>
            <a:off x="230174" y="182400"/>
            <a:ext cx="450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Анализ и моделирование средства автоматизации ИТ-процессов </a:t>
            </a:r>
            <a:endParaRPr sz="36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5" name="Google Shape;135;p29"/>
          <p:cNvSpPr/>
          <p:nvPr/>
        </p:nvSpPr>
        <p:spPr>
          <a:xfrm>
            <a:off x="499300" y="3591276"/>
            <a:ext cx="31839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Выполнили студенты М33051:</a:t>
            </a:r>
            <a:br>
              <a:rPr lang="ko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ko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Юрпалов Сергей</a:t>
            </a:r>
            <a:br>
              <a:rPr lang="ko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ko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Кошкин Михаил</a:t>
            </a:r>
            <a:br>
              <a:rPr lang="ko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ko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Верещагин Андрей</a:t>
            </a:r>
            <a:br>
              <a:rPr lang="ko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ko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Семёнов Роман</a:t>
            </a:r>
            <a:br>
              <a:rPr lang="ko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endParaRPr sz="14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/>
        </p:nvSpPr>
        <p:spPr>
          <a:xfrm>
            <a:off x="79300" y="63125"/>
            <a:ext cx="26394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Activity Diagram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Процесс создания проекта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9" name="Google Shape;209;p38"/>
          <p:cNvSpPr txBox="1"/>
          <p:nvPr/>
        </p:nvSpPr>
        <p:spPr>
          <a:xfrm>
            <a:off x="2718700" y="1273650"/>
            <a:ext cx="5833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625" y="0"/>
            <a:ext cx="2639400" cy="509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/>
        </p:nvSpPr>
        <p:spPr>
          <a:xfrm>
            <a:off x="79300" y="63125"/>
            <a:ext cx="26394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Activity Diagram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Процесс модерации проекта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6" name="Google Shape;216;p39"/>
          <p:cNvSpPr txBox="1"/>
          <p:nvPr/>
        </p:nvSpPr>
        <p:spPr>
          <a:xfrm>
            <a:off x="2718700" y="1273650"/>
            <a:ext cx="5833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425" y="743600"/>
            <a:ext cx="5181727" cy="4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/>
        </p:nvSpPr>
        <p:spPr>
          <a:xfrm>
            <a:off x="79300" y="63125"/>
            <a:ext cx="26394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Sequence </a:t>
            </a: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Diagram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Процесс авторизации пользователя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2718700" y="1273650"/>
            <a:ext cx="5833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700" y="281725"/>
            <a:ext cx="4785787" cy="486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/>
        </p:nvSpPr>
        <p:spPr>
          <a:xfrm>
            <a:off x="79300" y="63125"/>
            <a:ext cx="25671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Sequence </a:t>
            </a: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Diagram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Процесс создания проекта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2718700" y="1273650"/>
            <a:ext cx="5833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650" y="97978"/>
            <a:ext cx="2567100" cy="504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/>
        </p:nvSpPr>
        <p:spPr>
          <a:xfrm>
            <a:off x="79300" y="63125"/>
            <a:ext cx="26394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Sequence </a:t>
            </a: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Diagram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Процесс модерации проекта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2718700" y="1273650"/>
            <a:ext cx="5833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150" y="704375"/>
            <a:ext cx="5689252" cy="43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/>
        </p:nvSpPr>
        <p:spPr>
          <a:xfrm>
            <a:off x="79300" y="63125"/>
            <a:ext cx="26394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State Machine</a:t>
            </a: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Diagram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Класс Forum Member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4" name="Google Shape;244;p43"/>
          <p:cNvSpPr txBox="1"/>
          <p:nvPr/>
        </p:nvSpPr>
        <p:spPr>
          <a:xfrm>
            <a:off x="2718700" y="1273650"/>
            <a:ext cx="5833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400" y="48600"/>
            <a:ext cx="6214600" cy="50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/>
        </p:nvSpPr>
        <p:spPr>
          <a:xfrm>
            <a:off x="79300" y="63125"/>
            <a:ext cx="26394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State Machine Diagram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Класс Project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51" name="Google Shape;251;p44"/>
          <p:cNvSpPr txBox="1"/>
          <p:nvPr/>
        </p:nvSpPr>
        <p:spPr>
          <a:xfrm>
            <a:off x="2718700" y="1273650"/>
            <a:ext cx="5833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586" y="0"/>
            <a:ext cx="38500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/>
        </p:nvSpPr>
        <p:spPr>
          <a:xfrm>
            <a:off x="161151" y="280600"/>
            <a:ext cx="4782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Компоненты архитектуры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50" y="2328850"/>
            <a:ext cx="8876374" cy="2576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9" name="Google Shape;259;p45"/>
          <p:cNvSpPr txBox="1"/>
          <p:nvPr/>
        </p:nvSpPr>
        <p:spPr>
          <a:xfrm>
            <a:off x="161150" y="953325"/>
            <a:ext cx="57552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Web приложение</a:t>
            </a:r>
            <a:endParaRPr b="1"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Облачный сервер</a:t>
            </a:r>
            <a:b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/>
        </p:nvSpPr>
        <p:spPr>
          <a:xfrm>
            <a:off x="-698175" y="848200"/>
            <a:ext cx="47049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Библиотеки и технологии</a:t>
            </a:r>
            <a:endParaRPr b="1"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NestJs, TypeScript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HandleBars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PostgreSQL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TypeORM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HTML, CSS, JS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Sweetalert2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Axios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Socket.io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Auth0</a:t>
            </a:r>
            <a:b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5" name="Google Shape;265;p46"/>
          <p:cNvSpPr txBox="1"/>
          <p:nvPr/>
        </p:nvSpPr>
        <p:spPr>
          <a:xfrm>
            <a:off x="161151" y="280600"/>
            <a:ext cx="4782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Компоненты архитектуры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550" y="1067013"/>
            <a:ext cx="1715100" cy="165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300" y="1203875"/>
            <a:ext cx="2195825" cy="165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0498" y="2968000"/>
            <a:ext cx="1795449" cy="185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775" y="3065925"/>
            <a:ext cx="3312978" cy="16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/>
        </p:nvSpPr>
        <p:spPr>
          <a:xfrm>
            <a:off x="161151" y="109300"/>
            <a:ext cx="560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Компоненты архитектуры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5" name="Google Shape;275;p47"/>
          <p:cNvSpPr txBox="1"/>
          <p:nvPr/>
        </p:nvSpPr>
        <p:spPr>
          <a:xfrm>
            <a:off x="-714650" y="501700"/>
            <a:ext cx="3510600" cy="4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Модули</a:t>
            </a:r>
            <a:endParaRPr b="1"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Auth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(реализует все необходимые механизмы для авторизации и поддержания сессий)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Discussion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(реализует методы для работы с обсуждениями)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Project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(реализует методы для работы с проектами)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User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(реализует методы для работы с пользователями)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6" name="Google Shape;2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275" y="625725"/>
            <a:ext cx="1289912" cy="132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7350" y="2489525"/>
            <a:ext cx="1778325" cy="24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650" y="2717675"/>
            <a:ext cx="1866050" cy="1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6652" y="625725"/>
            <a:ext cx="1435899" cy="15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3024" y="2036375"/>
            <a:ext cx="1135975" cy="7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7"/>
          <p:cNvCxnSpPr/>
          <p:nvPr/>
        </p:nvCxnSpPr>
        <p:spPr>
          <a:xfrm>
            <a:off x="4926700" y="1300825"/>
            <a:ext cx="717600" cy="7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7"/>
          <p:cNvCxnSpPr>
            <a:stCxn id="279" idx="1"/>
          </p:cNvCxnSpPr>
          <p:nvPr/>
        </p:nvCxnSpPr>
        <p:spPr>
          <a:xfrm flipH="1">
            <a:off x="6369652" y="1393062"/>
            <a:ext cx="657000" cy="6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47"/>
          <p:cNvCxnSpPr>
            <a:stCxn id="277" idx="3"/>
          </p:cNvCxnSpPr>
          <p:nvPr/>
        </p:nvCxnSpPr>
        <p:spPr>
          <a:xfrm flipH="1" rot="10800000">
            <a:off x="4785675" y="2818462"/>
            <a:ext cx="858600" cy="8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47"/>
          <p:cNvCxnSpPr>
            <a:stCxn id="278" idx="1"/>
          </p:cNvCxnSpPr>
          <p:nvPr/>
        </p:nvCxnSpPr>
        <p:spPr>
          <a:xfrm rot="10800000">
            <a:off x="6249950" y="2803625"/>
            <a:ext cx="692700" cy="8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332720" y="687475"/>
            <a:ext cx="1671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Описание</a:t>
            </a:r>
            <a:b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проекта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332725" y="3326100"/>
            <a:ext cx="34176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Проект “форум по программированию” направлен на создание платформы, где пользователи могут обмениваться знаниями, сотрудничать над проектами, задавать и отвечать на вопросы, связанные с программированием.</a:t>
            </a:r>
            <a:endParaRPr sz="1300">
              <a:solidFill>
                <a:srgbClr val="020838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00" y="1402137"/>
            <a:ext cx="4809126" cy="2339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/>
        </p:nvSpPr>
        <p:spPr>
          <a:xfrm>
            <a:off x="82550" y="551550"/>
            <a:ext cx="2639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Class Diagram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0" name="Google Shape;290;p48"/>
          <p:cNvSpPr txBox="1"/>
          <p:nvPr/>
        </p:nvSpPr>
        <p:spPr>
          <a:xfrm>
            <a:off x="2718700" y="1273650"/>
            <a:ext cx="5833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1" name="Google Shape;291;p48"/>
          <p:cNvSpPr txBox="1"/>
          <p:nvPr/>
        </p:nvSpPr>
        <p:spPr>
          <a:xfrm>
            <a:off x="82551" y="159150"/>
            <a:ext cx="560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Компоненты архитектуры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150" y="661425"/>
            <a:ext cx="5188977" cy="44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161151" y="587775"/>
            <a:ext cx="560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Организация хранения данных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257225" y="980175"/>
            <a:ext cx="58683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Участник форума</a:t>
            </a:r>
            <a:r>
              <a:rPr lang="ko">
                <a:solidFill>
                  <a:schemeClr val="dk1"/>
                </a:solidFill>
              </a:rPr>
              <a:t>: ID, имя пользователя, пароль, электронная почта, личная информация, репутация.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Пользователь и модератор</a:t>
            </a:r>
            <a:r>
              <a:rPr lang="ko">
                <a:solidFill>
                  <a:schemeClr val="dk1"/>
                </a:solidFill>
              </a:rPr>
              <a:t>: наследуются от участника форума.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Проект</a:t>
            </a:r>
            <a:r>
              <a:rPr lang="ko">
                <a:solidFill>
                  <a:schemeClr val="dk1"/>
                </a:solidFill>
              </a:rPr>
              <a:t>: ID, название, описание, ссылка на гит-репозиторий.  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Тег проекта</a:t>
            </a:r>
            <a:r>
              <a:rPr lang="ko">
                <a:solidFill>
                  <a:schemeClr val="dk1"/>
                </a:solidFill>
              </a:rPr>
              <a:t>: ID, имя, описание.  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Вопрос</a:t>
            </a:r>
            <a:r>
              <a:rPr lang="ko">
                <a:solidFill>
                  <a:schemeClr val="dk1"/>
                </a:solidFill>
              </a:rPr>
              <a:t>: ID, содержание, ID автора.  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Ответ</a:t>
            </a:r>
            <a:r>
              <a:rPr lang="ko">
                <a:solidFill>
                  <a:schemeClr val="dk1"/>
                </a:solidFill>
              </a:rPr>
              <a:t>: ID, содержание, ID автора.  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Уведомление</a:t>
            </a:r>
            <a:r>
              <a:rPr lang="ko">
                <a:solidFill>
                  <a:schemeClr val="dk1"/>
                </a:solidFill>
              </a:rPr>
              <a:t>: ID, ID адресата, сообщение, метка времени.  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Статус репутации</a:t>
            </a:r>
            <a:r>
              <a:rPr lang="ko">
                <a:solidFill>
                  <a:schemeClr val="dk1"/>
                </a:solidFill>
              </a:rPr>
              <a:t> (enum): хороший, плохой.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/>
        </p:nvSpPr>
        <p:spPr>
          <a:xfrm>
            <a:off x="146201" y="213975"/>
            <a:ext cx="5604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Сопоставление функциональной и программной архитектуры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04" name="Google Shape;304;p50"/>
          <p:cNvSpPr txBox="1"/>
          <p:nvPr/>
        </p:nvSpPr>
        <p:spPr>
          <a:xfrm>
            <a:off x="146200" y="929775"/>
            <a:ext cx="57678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Обработка данных и передача их на сервер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Получение данных с сервера и отображение их на сайте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Создание собственного проекта и тегов к нему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Создание дискуссии и комментариев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Оценка комментариев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975" y="1226049"/>
            <a:ext cx="2537325" cy="206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650" y="2661850"/>
            <a:ext cx="3604476" cy="202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/>
        </p:nvSpPr>
        <p:spPr>
          <a:xfrm>
            <a:off x="146201" y="213975"/>
            <a:ext cx="56040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Сопоставление информационной архитектуры и архитектуры данных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2" name="Google Shape;312;p51"/>
          <p:cNvSpPr txBox="1"/>
          <p:nvPr/>
        </p:nvSpPr>
        <p:spPr>
          <a:xfrm>
            <a:off x="257225" y="1158325"/>
            <a:ext cx="58683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3" name="Google Shape;313;p51"/>
          <p:cNvSpPr txBox="1"/>
          <p:nvPr/>
        </p:nvSpPr>
        <p:spPr>
          <a:xfrm>
            <a:off x="146200" y="1566875"/>
            <a:ext cx="4743000" cy="29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Информационный объект - “Пользователь”</a:t>
            </a:r>
            <a:b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Структура данных: Use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1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Информационный объект - “Проект”</a:t>
            </a:r>
            <a:b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Структура данных: Project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1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Информационный объект - “Тег проекта”</a:t>
            </a:r>
            <a:b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Структура данных: ProjectTag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1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Информационный объект - “Обсуждение”</a:t>
            </a:r>
            <a:b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Структура данных: Topic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1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Информационный объект - “Комментарий”</a:t>
            </a:r>
            <a:b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Структура данных: Comment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15"/>
              </a:spcBef>
              <a:spcAft>
                <a:spcPts val="115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Информационный объект - “Оценка”</a:t>
            </a:r>
            <a:b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Структура данных: Assessment</a:t>
            </a:r>
            <a:endParaRPr sz="13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/>
        </p:nvSpPr>
        <p:spPr>
          <a:xfrm>
            <a:off x="146201" y="213975"/>
            <a:ext cx="5604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Обеспечение целостности и непротиворечивости данных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9" name="Google Shape;319;p52"/>
          <p:cNvSpPr txBox="1"/>
          <p:nvPr/>
        </p:nvSpPr>
        <p:spPr>
          <a:xfrm>
            <a:off x="257225" y="1158325"/>
            <a:ext cx="58683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0" name="Google Shape;320;p52"/>
          <p:cNvSpPr txBox="1"/>
          <p:nvPr/>
        </p:nvSpPr>
        <p:spPr>
          <a:xfrm>
            <a:off x="257225" y="1158325"/>
            <a:ext cx="54078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Мы обеспечиваем целостность и непротиворечивость данных при помощи встроенных средств в СУБД </a:t>
            </a: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PostgreSQL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 Отношения между сущностями в программе и базе данных организованы с помощью </a:t>
            </a: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TypeORM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Уникальные первичные ключи - id для всех сущностей и уникальные поля для сущностей: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User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: nickname, email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ProjectTag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: name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Project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: name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Topic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: name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/>
        </p:nvSpPr>
        <p:spPr>
          <a:xfrm>
            <a:off x="4873398" y="566750"/>
            <a:ext cx="3948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 за внимание</a:t>
            </a:r>
            <a:r>
              <a:rPr b="0" lang="ko" sz="45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!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123377" y="597750"/>
            <a:ext cx="218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Типовые IT процессы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" name="Google Shape;148;p31"/>
          <p:cNvSpPr txBox="1"/>
          <p:nvPr/>
        </p:nvSpPr>
        <p:spPr>
          <a:xfrm>
            <a:off x="-418950" y="3337825"/>
            <a:ext cx="50694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Сбор (sweetalert2, HTML формы)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Передача (Frontend взаимодействует с Backend API посредством HTTP запросов)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Обработка (NestJs, библиотека “class-validator”)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Хранение (PostgreSQL)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Предоставление (HTML, CSS и JS)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475" y="889325"/>
            <a:ext cx="4884751" cy="252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/>
        </p:nvSpPr>
        <p:spPr>
          <a:xfrm>
            <a:off x="168275" y="52000"/>
            <a:ext cx="5752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Ключевые информационные объекты 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" name="Google Shape;155;p32"/>
          <p:cNvSpPr txBox="1"/>
          <p:nvPr/>
        </p:nvSpPr>
        <p:spPr>
          <a:xfrm>
            <a:off x="5921075" y="3076650"/>
            <a:ext cx="29316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Пользователь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Модератор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Незарегистрированный </a:t>
            </a:r>
            <a:b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пользователь</a:t>
            </a: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b="1"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Проект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Тег проекта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817" y="767800"/>
            <a:ext cx="6251407" cy="150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25" y="2821725"/>
            <a:ext cx="4475700" cy="228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/>
        </p:nvSpPr>
        <p:spPr>
          <a:xfrm>
            <a:off x="168275" y="52000"/>
            <a:ext cx="5752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Ключевые информационные объекты 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3" name="Google Shape;163;p33"/>
          <p:cNvSpPr txBox="1"/>
          <p:nvPr/>
        </p:nvSpPr>
        <p:spPr>
          <a:xfrm>
            <a:off x="5146575" y="232700"/>
            <a:ext cx="30231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Тема обсуждения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Комментарий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Репутация</a:t>
            </a:r>
            <a:endParaRPr b="1"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Роль пользователя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Уведомление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90125"/>
            <a:ext cx="8839197" cy="1327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050" y="1882710"/>
            <a:ext cx="5042550" cy="1274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/>
        </p:nvSpPr>
        <p:spPr>
          <a:xfrm>
            <a:off x="168270" y="52000"/>
            <a:ext cx="805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Функциональные требования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1" name="Google Shape;171;p34"/>
          <p:cNvSpPr txBox="1"/>
          <p:nvPr/>
        </p:nvSpPr>
        <p:spPr>
          <a:xfrm>
            <a:off x="2823825" y="974700"/>
            <a:ext cx="5755200" cy="4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Аутентификация пользователей</a:t>
            </a:r>
            <a:endParaRPr b="1"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Создание и управление проектами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Дискуссионные темы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Система вопросов и ответов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Система репутации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Роли пользователей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Теги и фильтрация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Уведомления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Интеграция с Git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Функ</a:t>
            </a: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ц</a:t>
            </a: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иональность поиска</a:t>
            </a:r>
            <a: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Профиль пользователя и настройки</a:t>
            </a:r>
            <a:br>
              <a:rPr lang="ko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/>
        </p:nvSpPr>
        <p:spPr>
          <a:xfrm>
            <a:off x="1971674" y="509860"/>
            <a:ext cx="520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Нефункциональные требования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" name="Google Shape;177;p35"/>
          <p:cNvSpPr/>
          <p:nvPr/>
        </p:nvSpPr>
        <p:spPr>
          <a:xfrm>
            <a:off x="1015500" y="1195985"/>
            <a:ext cx="2108700" cy="3483000"/>
          </a:xfrm>
          <a:prstGeom prst="roundRect">
            <a:avLst>
              <a:gd fmla="val 7633" name="adj"/>
            </a:avLst>
          </a:prstGeom>
          <a:solidFill>
            <a:srgbClr val="FCFCFC"/>
          </a:solidFill>
          <a:ln cap="flat" cmpd="sng" w="38100">
            <a:solidFill>
              <a:srgbClr val="2B3FB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8" name="Google Shape;178;p35"/>
          <p:cNvSpPr/>
          <p:nvPr/>
        </p:nvSpPr>
        <p:spPr>
          <a:xfrm>
            <a:off x="3514832" y="1195985"/>
            <a:ext cx="2108700" cy="3483000"/>
          </a:xfrm>
          <a:prstGeom prst="roundRect">
            <a:avLst>
              <a:gd fmla="val 7633" name="adj"/>
            </a:avLst>
          </a:prstGeom>
          <a:solidFill>
            <a:srgbClr val="FCFCFC"/>
          </a:solidFill>
          <a:ln cap="flat" cmpd="sng" w="38100">
            <a:solidFill>
              <a:srgbClr val="2B3FB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9" name="Google Shape;179;p35"/>
          <p:cNvSpPr/>
          <p:nvPr/>
        </p:nvSpPr>
        <p:spPr>
          <a:xfrm>
            <a:off x="6014164" y="1195985"/>
            <a:ext cx="2108700" cy="3483000"/>
          </a:xfrm>
          <a:prstGeom prst="roundRect">
            <a:avLst>
              <a:gd fmla="val 7633" name="adj"/>
            </a:avLst>
          </a:prstGeom>
          <a:solidFill>
            <a:srgbClr val="FCFCFC"/>
          </a:solidFill>
          <a:ln cap="flat" cmpd="sng" w="38100">
            <a:solidFill>
              <a:srgbClr val="2B3FB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0" name="Google Shape;180;p35"/>
          <p:cNvSpPr/>
          <p:nvPr/>
        </p:nvSpPr>
        <p:spPr>
          <a:xfrm>
            <a:off x="1015995" y="3243732"/>
            <a:ext cx="210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Доступность</a:t>
            </a:r>
            <a:endParaRPr sz="15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1" name="Google Shape;181;p35"/>
          <p:cNvSpPr/>
          <p:nvPr/>
        </p:nvSpPr>
        <p:spPr>
          <a:xfrm>
            <a:off x="3516603" y="3243732"/>
            <a:ext cx="210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Язык</a:t>
            </a:r>
            <a:endParaRPr sz="15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2" name="Google Shape;182;p35"/>
          <p:cNvSpPr/>
          <p:nvPr/>
        </p:nvSpPr>
        <p:spPr>
          <a:xfrm>
            <a:off x="6014660" y="3243732"/>
            <a:ext cx="210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Безопасность</a:t>
            </a:r>
            <a:endParaRPr sz="15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3" name="Google Shape;183;p35"/>
          <p:cNvSpPr/>
          <p:nvPr/>
        </p:nvSpPr>
        <p:spPr>
          <a:xfrm>
            <a:off x="1645166" y="1947043"/>
            <a:ext cx="848700" cy="848700"/>
          </a:xfrm>
          <a:prstGeom prst="ellipse">
            <a:avLst/>
          </a:prstGeom>
          <a:solidFill>
            <a:srgbClr val="2B3F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84" name="Google Shape;184;p35"/>
          <p:cNvGrpSpPr/>
          <p:nvPr/>
        </p:nvGrpSpPr>
        <p:grpSpPr>
          <a:xfrm>
            <a:off x="1918888" y="2165042"/>
            <a:ext cx="301181" cy="401638"/>
            <a:chOff x="3471472" y="902398"/>
            <a:chExt cx="295275" cy="393763"/>
          </a:xfrm>
        </p:grpSpPr>
        <p:sp>
          <p:nvSpPr>
            <p:cNvPr id="185" name="Google Shape;185;p35"/>
            <p:cNvSpPr/>
            <p:nvPr/>
          </p:nvSpPr>
          <p:spPr>
            <a:xfrm>
              <a:off x="3549482" y="902398"/>
              <a:ext cx="142875" cy="76200"/>
            </a:xfrm>
            <a:custGeom>
              <a:rect b="b" l="l" r="r" t="t"/>
              <a:pathLst>
                <a:path extrusionOk="0" h="76200" w="142875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86" name="Google Shape;186;p35"/>
            <p:cNvSpPr/>
            <p:nvPr/>
          </p:nvSpPr>
          <p:spPr>
            <a:xfrm>
              <a:off x="3471472" y="924686"/>
              <a:ext cx="295275" cy="371475"/>
            </a:xfrm>
            <a:custGeom>
              <a:rect b="b" l="l" r="r" t="t"/>
              <a:pathLst>
                <a:path extrusionOk="0" h="371475" w="2952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</p:grpSp>
      <p:sp>
        <p:nvSpPr>
          <p:cNvPr id="187" name="Google Shape;187;p35"/>
          <p:cNvSpPr/>
          <p:nvPr/>
        </p:nvSpPr>
        <p:spPr>
          <a:xfrm>
            <a:off x="4144831" y="1947043"/>
            <a:ext cx="848700" cy="848700"/>
          </a:xfrm>
          <a:prstGeom prst="ellipse">
            <a:avLst/>
          </a:prstGeom>
          <a:solidFill>
            <a:srgbClr val="2B3F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88" name="Google Shape;1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6466" y="2168580"/>
            <a:ext cx="525400" cy="3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/>
          <p:nvPr/>
        </p:nvSpPr>
        <p:spPr>
          <a:xfrm>
            <a:off x="6644470" y="1947043"/>
            <a:ext cx="848700" cy="848700"/>
          </a:xfrm>
          <a:prstGeom prst="ellipse">
            <a:avLst/>
          </a:prstGeom>
          <a:solidFill>
            <a:srgbClr val="2B3F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272" y="2132552"/>
            <a:ext cx="301175" cy="47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/>
        </p:nvSpPr>
        <p:spPr>
          <a:xfrm>
            <a:off x="115945" y="59800"/>
            <a:ext cx="805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Use Case Diagram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275" y="209325"/>
            <a:ext cx="3725874" cy="472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/>
        </p:nvSpPr>
        <p:spPr>
          <a:xfrm>
            <a:off x="79300" y="63125"/>
            <a:ext cx="26394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Activity Diagram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20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Процесс авторизации пользователя</a:t>
            </a:r>
            <a:endParaRPr sz="2100">
              <a:solidFill>
                <a:srgbClr val="020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2" name="Google Shape;202;p37"/>
          <p:cNvSpPr txBox="1"/>
          <p:nvPr/>
        </p:nvSpPr>
        <p:spPr>
          <a:xfrm>
            <a:off x="2718700" y="1273650"/>
            <a:ext cx="5833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125" y="277825"/>
            <a:ext cx="3962275" cy="4745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